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otham" panose="020B0604020202020204" charset="0"/>
      <p:regular r:id="rId16"/>
    </p:embeddedFont>
    <p:embeddedFont>
      <p:font typeface="Gotham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29" y="-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Horta Salvo" userId="4d3541c7d2a77d6f" providerId="LiveId" clId="{B055E65F-0F42-4D7E-A931-F7F7DFFF5B6B}"/>
    <pc:docChg chg="modSld">
      <pc:chgData name="Antonio Horta Salvo" userId="4d3541c7d2a77d6f" providerId="LiveId" clId="{B055E65F-0F42-4D7E-A931-F7F7DFFF5B6B}" dt="2025-02-07T16:53:08.851" v="0" actId="20577"/>
      <pc:docMkLst>
        <pc:docMk/>
      </pc:docMkLst>
      <pc:sldChg chg="modSp mod">
        <pc:chgData name="Antonio Horta Salvo" userId="4d3541c7d2a77d6f" providerId="LiveId" clId="{B055E65F-0F42-4D7E-A931-F7F7DFFF5B6B}" dt="2025-02-07T16:53:08.851" v="0" actId="20577"/>
        <pc:sldMkLst>
          <pc:docMk/>
          <pc:sldMk cId="0" sldId="261"/>
        </pc:sldMkLst>
        <pc:spChg chg="mod">
          <ac:chgData name="Antonio Horta Salvo" userId="4d3541c7d2a77d6f" providerId="LiveId" clId="{B055E65F-0F42-4D7E-A931-F7F7DFFF5B6B}" dt="2025-02-07T16:53:08.851" v="0" actId="20577"/>
          <ac:spMkLst>
            <pc:docMk/>
            <pc:sldMk cId="0" sldId="261"/>
            <ac:spMk id="3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32993" y="-1606968"/>
            <a:ext cx="10994424" cy="12793512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138793" y="5259808"/>
            <a:ext cx="6059445" cy="705099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62088" y="-9632634"/>
            <a:ext cx="10994424" cy="12793512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8666400" y="-1016838"/>
            <a:ext cx="10994424" cy="12793512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287407" y="3801499"/>
            <a:ext cx="10384641" cy="2575465"/>
          </a:xfrm>
          <a:custGeom>
            <a:avLst/>
            <a:gdLst/>
            <a:ahLst/>
            <a:cxnLst/>
            <a:rect l="l" t="t" r="r" b="b"/>
            <a:pathLst>
              <a:path w="10384641" h="2575465">
                <a:moveTo>
                  <a:pt x="0" y="0"/>
                </a:moveTo>
                <a:lnTo>
                  <a:pt x="10384642" y="0"/>
                </a:lnTo>
                <a:lnTo>
                  <a:pt x="10384642" y="2575466"/>
                </a:lnTo>
                <a:lnTo>
                  <a:pt x="0" y="257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338" r="-8826" b="-34407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429213" y="6491265"/>
            <a:ext cx="7357135" cy="683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5179" b="1" spc="258">
                <a:solidFill>
                  <a:srgbClr val="191E3A"/>
                </a:solidFill>
                <a:latin typeface="Gotham Bold"/>
                <a:ea typeface="Gotham Bold"/>
                <a:cs typeface="Gotham Bold"/>
                <a:sym typeface="Gotham Bold"/>
              </a:rPr>
              <a:t>BUSINESS 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7321525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5986264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6653894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15605060" y="-764280"/>
            <a:ext cx="10994424" cy="12793512"/>
            <a:chOff x="0" y="0"/>
            <a:chExt cx="6985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2858273" y="8400025"/>
            <a:ext cx="7928048" cy="1073273"/>
          </a:xfrm>
          <a:custGeom>
            <a:avLst/>
            <a:gdLst/>
            <a:ahLst/>
            <a:cxnLst/>
            <a:rect l="l" t="t" r="r" b="b"/>
            <a:pathLst>
              <a:path w="7928048" h="1073273">
                <a:moveTo>
                  <a:pt x="0" y="0"/>
                </a:moveTo>
                <a:lnTo>
                  <a:pt x="7928048" y="0"/>
                </a:lnTo>
                <a:lnTo>
                  <a:pt x="7928048" y="1073274"/>
                </a:lnTo>
                <a:lnTo>
                  <a:pt x="0" y="107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2858273" y="7439577"/>
            <a:ext cx="3964024" cy="46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3305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Fundadores</a:t>
            </a: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2746952" y="3992431"/>
            <a:ext cx="1583229" cy="1360587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9527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424783" y="3985825"/>
            <a:ext cx="13671903" cy="156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71"/>
              </a:lnSpc>
            </a:pPr>
            <a:r>
              <a:rPr lang="en-US" sz="11401" b="1">
                <a:solidFill>
                  <a:srgbClr val="F1C828"/>
                </a:solidFill>
                <a:latin typeface="Gotham Bold"/>
                <a:ea typeface="Gotham Bold"/>
                <a:cs typeface="Gotham Bold"/>
                <a:sym typeface="Gotham Bold"/>
              </a:rPr>
              <a:t>brigado</a:t>
            </a:r>
          </a:p>
        </p:txBody>
      </p:sp>
      <p:sp>
        <p:nvSpPr>
          <p:cNvPr id="39" name="Freeform 39"/>
          <p:cNvSpPr/>
          <p:nvPr/>
        </p:nvSpPr>
        <p:spPr>
          <a:xfrm>
            <a:off x="2858273" y="1982349"/>
            <a:ext cx="3632543" cy="1051311"/>
          </a:xfrm>
          <a:custGeom>
            <a:avLst/>
            <a:gdLst/>
            <a:ahLst/>
            <a:cxnLst/>
            <a:rect l="l" t="t" r="r" b="b"/>
            <a:pathLst>
              <a:path w="3632543" h="1051311">
                <a:moveTo>
                  <a:pt x="0" y="0"/>
                </a:moveTo>
                <a:lnTo>
                  <a:pt x="3632543" y="0"/>
                </a:lnTo>
                <a:lnTo>
                  <a:pt x="3632543" y="1051311"/>
                </a:lnTo>
                <a:lnTo>
                  <a:pt x="0" y="1051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26" t="-32097" r="-10223" b="-3340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82" y="1952203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8235" y="4447339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8235" y="3107362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48235" y="511575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8235" y="3776486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8235" y="6455730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8235" y="5784877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42124" y="1840311"/>
            <a:ext cx="5240640" cy="132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5179" b="1" spc="258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Sumário Executivo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42124" y="3435908"/>
            <a:ext cx="13785174" cy="101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setor Segurador vive um processo de significativa transformação. A forte pressão dos preços, a mudança de comportamento do consumidor, os avanços tecnológicos, nomeadamente a IA e a digitalização, revelam um setorem mudança. 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8235" y="7123361"/>
            <a:ext cx="508158" cy="627684"/>
            <a:chOff x="0" y="0"/>
            <a:chExt cx="698500" cy="86279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48235" y="7790991"/>
            <a:ext cx="508158" cy="627684"/>
            <a:chOff x="0" y="0"/>
            <a:chExt cx="698500" cy="86279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342124" y="4895408"/>
            <a:ext cx="13785174" cy="1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consumidor atual está hiperconetado e mais informado,a atividade está mais focada nos dividendos e na quota de mercado, na distribuição de seguros os processos de concentração são uma contante. Manter a funçãosocial do seguroe combater a desertificação comercial dos territórios periféricos é, simultaneamente, um desafio e uma enorme oportunidade.</a:t>
            </a:r>
          </a:p>
        </p:txBody>
      </p:sp>
      <p:sp>
        <p:nvSpPr>
          <p:cNvPr id="32" name="Freeform 32"/>
          <p:cNvSpPr/>
          <p:nvPr/>
        </p:nvSpPr>
        <p:spPr>
          <a:xfrm>
            <a:off x="2342124" y="92885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9807181" y="-10548965"/>
            <a:ext cx="10994424" cy="12793512"/>
            <a:chOff x="0" y="0"/>
            <a:chExt cx="6985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342124" y="7011738"/>
            <a:ext cx="13785174" cy="1911650"/>
            <a:chOff x="0" y="0"/>
            <a:chExt cx="3630663" cy="50348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630663" cy="503480"/>
            </a:xfrm>
            <a:custGeom>
              <a:avLst/>
              <a:gdLst/>
              <a:ahLst/>
              <a:cxnLst/>
              <a:rect l="l" t="t" r="r" b="b"/>
              <a:pathLst>
                <a:path w="3630663" h="503480">
                  <a:moveTo>
                    <a:pt x="0" y="0"/>
                  </a:moveTo>
                  <a:lnTo>
                    <a:pt x="3630663" y="0"/>
                  </a:lnTo>
                  <a:lnTo>
                    <a:pt x="3630663" y="503480"/>
                  </a:lnTo>
                  <a:lnTo>
                    <a:pt x="0" y="50348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3630663" cy="532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685245" y="7293835"/>
            <a:ext cx="13056575" cy="1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criação de uma rede nacional de mediadores, integrados num projeto colaborativo que respeite a identidade dos seus integrantes e as suas relações locais, enquanto providencia melhores condições de trabalho, de gestão e de operação, é a visão que a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Bee.Do Insurance Group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quer trazer ao mercado nacional.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77905" y="-6273249"/>
            <a:ext cx="12753441" cy="1484036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1C828">
                  <a:alpha val="25882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09357" y="2648112"/>
            <a:ext cx="992463" cy="115486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4428296"/>
            <a:ext cx="508158" cy="627684"/>
            <a:chOff x="0" y="0"/>
            <a:chExt cx="698500" cy="8627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1509" y="3762533"/>
            <a:ext cx="508158" cy="627684"/>
            <a:chOff x="0" y="0"/>
            <a:chExt cx="698500" cy="8627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79362" y="2610033"/>
            <a:ext cx="4066075" cy="5464655"/>
            <a:chOff x="0" y="0"/>
            <a:chExt cx="1070900" cy="143925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70900" cy="1439251"/>
            </a:xfrm>
            <a:custGeom>
              <a:avLst/>
              <a:gdLst/>
              <a:ahLst/>
              <a:cxnLst/>
              <a:rect l="l" t="t" r="r" b="b"/>
              <a:pathLst>
                <a:path w="1070900" h="1439251">
                  <a:moveTo>
                    <a:pt x="0" y="0"/>
                  </a:moveTo>
                  <a:lnTo>
                    <a:pt x="1070900" y="0"/>
                  </a:lnTo>
                  <a:lnTo>
                    <a:pt x="1070900" y="1439251"/>
                  </a:lnTo>
                  <a:lnTo>
                    <a:pt x="0" y="143925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70900" cy="146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491017" y="3090357"/>
            <a:ext cx="11985264" cy="2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apostaque fazemos é apoiada na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– Mediação Seguros,SA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 [em processode passagem à classe de corretor], como a estrutura central de gestão e management centralizada dos contratos de seguros de todos os integrantes da rede, que providencia meios online de acompanhamento da carteira,acessos ao mercadonacional, serviços especializados de apoio, formação, consultoria e outros serviços à medida, de modo que cadaparceiro possa desenvolver melhor a função comercial e ampliar o seu negócio ao mesmo tempo que melhorará os seus rendimentos.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91017" y="187568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 Modelo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91017" y="6572730"/>
            <a:ext cx="11985264" cy="1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Propomo-nos contrariar os processos de desertificação gerados pela concentração que também impactaram na atividadeseguradora, levando mais e melhores competências e apoio comercial aos parceiros, nomeadamente em territórios abandonados há anos.</a:t>
            </a:r>
          </a:p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endParaRPr lang="en-US" sz="2343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2611" y="1028700"/>
            <a:ext cx="4556554" cy="3317308"/>
            <a:chOff x="0" y="0"/>
            <a:chExt cx="6075405" cy="44230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42" r="4242"/>
            <a:stretch>
              <a:fillRect/>
            </a:stretch>
          </p:blipFill>
          <p:spPr>
            <a:xfrm>
              <a:off x="0" y="0"/>
              <a:ext cx="6075405" cy="442307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09357" y="3315742"/>
            <a:ext cx="992463" cy="1154866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1509" y="4428296"/>
            <a:ext cx="508158" cy="627684"/>
            <a:chOff x="0" y="0"/>
            <a:chExt cx="698500" cy="8627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509" y="2648112"/>
            <a:ext cx="508158" cy="627684"/>
            <a:chOff x="0" y="0"/>
            <a:chExt cx="698500" cy="86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12611" y="4443074"/>
            <a:ext cx="2660764" cy="4815226"/>
            <a:chOff x="0" y="0"/>
            <a:chExt cx="3547686" cy="6420301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8557" r="8557"/>
            <a:stretch>
              <a:fillRect/>
            </a:stretch>
          </p:blipFill>
          <p:spPr>
            <a:xfrm>
              <a:off x="0" y="0"/>
              <a:ext cx="3547686" cy="6420301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5994763" y="1028700"/>
            <a:ext cx="1436473" cy="3317308"/>
            <a:chOff x="0" y="0"/>
            <a:chExt cx="1915297" cy="4423077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1C82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4106296" y="4443074"/>
            <a:ext cx="3324940" cy="2137237"/>
            <a:chOff x="0" y="0"/>
            <a:chExt cx="4433253" cy="2849649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11301" r="11301"/>
            <a:stretch>
              <a:fillRect/>
            </a:stretch>
          </p:blipFill>
          <p:spPr>
            <a:xfrm>
              <a:off x="0" y="0"/>
              <a:ext cx="4433253" cy="2849649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14106296" y="6675561"/>
            <a:ext cx="3324940" cy="2582739"/>
            <a:chOff x="0" y="0"/>
            <a:chExt cx="4433253" cy="344365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/>
            <a:srcRect l="7034" r="7034"/>
            <a:stretch>
              <a:fillRect/>
            </a:stretch>
          </p:blipFill>
          <p:spPr>
            <a:xfrm>
              <a:off x="0" y="0"/>
              <a:ext cx="4433253" cy="3443652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491017" y="1564707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Diferenciação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91017" y="2764894"/>
            <a:ext cx="8293701" cy="1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modelo, que disrompe da prática habitual no setor que assenta na incorporação em redes indiferenciadas centradas numa marca absorvente, assenta nos seguintes fatores distintivos:</a:t>
            </a:r>
          </a:p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endParaRPr lang="en-US" sz="2343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491017" y="4424720"/>
            <a:ext cx="8293701" cy="4833580"/>
            <a:chOff x="0" y="0"/>
            <a:chExt cx="2184349" cy="127304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184349" cy="1273042"/>
            </a:xfrm>
            <a:custGeom>
              <a:avLst/>
              <a:gdLst/>
              <a:ahLst/>
              <a:cxnLst/>
              <a:rect l="l" t="t" r="r" b="b"/>
              <a:pathLst>
                <a:path w="2184349" h="1273042">
                  <a:moveTo>
                    <a:pt x="0" y="0"/>
                  </a:moveTo>
                  <a:lnTo>
                    <a:pt x="2184349" y="0"/>
                  </a:lnTo>
                  <a:lnTo>
                    <a:pt x="2184349" y="1273042"/>
                  </a:lnTo>
                  <a:lnTo>
                    <a:pt x="0" y="1273042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2184349" cy="130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754987" y="4751948"/>
            <a:ext cx="7678441" cy="409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da identidade de cada parceiro como fator gerador de confiança;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do conhecimento do território e das dinâmicas económicas;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Exaltação da experiência;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Esquema remuneratório total e transparente;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do parceiro no seu território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Reconhecimento do valor da marca comum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Autonomia funcional e financeira</a:t>
            </a:r>
          </a:p>
        </p:txBody>
      </p:sp>
      <p:sp>
        <p:nvSpPr>
          <p:cNvPr id="45" name="Freeform 45"/>
          <p:cNvSpPr/>
          <p:nvPr/>
        </p:nvSpPr>
        <p:spPr>
          <a:xfrm>
            <a:off x="2491017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57" y="3983373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509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90788" y="-8448298"/>
            <a:ext cx="10994424" cy="12793512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13725" y="2686519"/>
            <a:ext cx="12684162" cy="1511033"/>
            <a:chOff x="0" y="0"/>
            <a:chExt cx="3340685" cy="3979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40684" cy="397968"/>
            </a:xfrm>
            <a:custGeom>
              <a:avLst/>
              <a:gdLst/>
              <a:ahLst/>
              <a:cxnLst/>
              <a:rect l="l" t="t" r="r" b="b"/>
              <a:pathLst>
                <a:path w="3340684" h="397968">
                  <a:moveTo>
                    <a:pt x="0" y="0"/>
                  </a:moveTo>
                  <a:lnTo>
                    <a:pt x="3340684" y="0"/>
                  </a:lnTo>
                  <a:lnTo>
                    <a:pt x="3340684" y="397968"/>
                  </a:lnTo>
                  <a:lnTo>
                    <a:pt x="0" y="397968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340685" cy="426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417186" y="2929012"/>
            <a:ext cx="2813950" cy="3634044"/>
            <a:chOff x="0" y="0"/>
            <a:chExt cx="3751933" cy="4845392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 l="24253" r="24253"/>
            <a:stretch>
              <a:fillRect/>
            </a:stretch>
          </p:blipFill>
          <p:spPr>
            <a:xfrm>
              <a:off x="0" y="0"/>
              <a:ext cx="3751933" cy="4845392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5302201" y="2929012"/>
            <a:ext cx="2865686" cy="3634044"/>
            <a:chOff x="0" y="0"/>
            <a:chExt cx="3820915" cy="4845392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t="2820" b="12637"/>
            <a:stretch>
              <a:fillRect/>
            </a:stretch>
          </p:blipFill>
          <p:spPr>
            <a:xfrm>
              <a:off x="0" y="0"/>
              <a:ext cx="3820915" cy="4845392"/>
            </a:xfrm>
            <a:prstGeom prst="rect">
              <a:avLst/>
            </a:prstGeom>
          </p:spPr>
        </p:pic>
      </p:grpSp>
      <p:sp>
        <p:nvSpPr>
          <p:cNvPr id="39" name="TextBox 39"/>
          <p:cNvSpPr txBox="1"/>
          <p:nvPr/>
        </p:nvSpPr>
        <p:spPr>
          <a:xfrm>
            <a:off x="2417186" y="143027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Escala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456245" y="2971942"/>
            <a:ext cx="6039059" cy="101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objetivo é criar uma rede com pelo menos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um parceiro em cada concelho de Portugal.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56245" y="4502418"/>
            <a:ext cx="6039059" cy="2011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Uma presença nos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308 concelhos de Portugal, continente e ilhas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, articulada num sistema integrado de informação e negócio abre possibilidades múltiplas para parceiros ao nível da distribuição de seguros em primeira linha.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17186" y="7063990"/>
            <a:ext cx="14357875" cy="1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Atendendo às características do mercado segurador nacional, quota e rede, a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Insurance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Group quer abrir-se a uma parceria que, simultaneamente alimente a rede com produtos diferenciados que acelerem negócios localmente, ao mesmo tempo que poderá ampliar a capacidade distribuição do parceiro, acedendo a territórios onde não esta implementado.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417186" y="8913620"/>
            <a:ext cx="14357875" cy="34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nossa estimativa, prudente, aposta para uma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base de distribuição de 250.000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</p:txBody>
      </p:sp>
      <p:sp>
        <p:nvSpPr>
          <p:cNvPr id="44" name="Freeform 44"/>
          <p:cNvSpPr/>
          <p:nvPr/>
        </p:nvSpPr>
        <p:spPr>
          <a:xfrm>
            <a:off x="2417186" y="9474889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57" y="4655766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509" y="3320505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1987111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3988135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2652874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6430348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64584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7088453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756083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84070" y="-6338659"/>
            <a:ext cx="10994424" cy="12793512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31" name="TextBox 3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417186" y="2432902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Oportunidade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09386" y="3752042"/>
            <a:ext cx="12093717" cy="2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momento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atual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, em que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iniciamos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a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segunda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fase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do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nosso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projeto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e a entrada no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terreno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através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da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apresentação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do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nosso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modelo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negócio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a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novos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parceiros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poderá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também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constituir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a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oportunidade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estabelecer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relações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contratuais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que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amplifiquem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rápida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estruturadamente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a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capacidade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penetração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e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presença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de um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parceiro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segurador</a:t>
            </a: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Procuramos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identificar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um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parceiro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Segurador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que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pretenda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expandir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a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sua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rede,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divulgar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a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sua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imagem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e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marca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nos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308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concelhos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de Portugal,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sem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custos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expressivos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de </a:t>
            </a:r>
            <a:r>
              <a:rPr lang="en-US" sz="2343" b="1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implantação</a:t>
            </a:r>
            <a:r>
              <a:rPr lang="en-US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.</a:t>
            </a:r>
          </a:p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endParaRPr lang="en-US" sz="2343" b="1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12409650" y="7402295"/>
            <a:ext cx="4186908" cy="4872038"/>
            <a:chOff x="0" y="0"/>
            <a:chExt cx="6985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  <a:ln w="247650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36" name="TextBox 36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2417186" y="650772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5270719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6425585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1793000" y="1699829"/>
            <a:ext cx="7157716" cy="7157716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576384" y="2359036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 Calendário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76384" y="3591160"/>
            <a:ext cx="8126131" cy="1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nosso plano de trabalho prevêque a constituição da rede possa ser concluída até ao final de 2025, validada pelo estabelecimento de contratos formais de colaboração entre os mediadores integrantes da rede e o parceiro segurador.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576384" y="6081785"/>
            <a:ext cx="8126131" cy="101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Em alternativa o parceiro segurador poderá mandatar a 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– Mediação Seguros, SA.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para estabelecer e concretizar a relação</a:t>
            </a:r>
          </a:p>
        </p:txBody>
      </p:sp>
      <p:grpSp>
        <p:nvGrpSpPr>
          <p:cNvPr id="34" name="Group 34"/>
          <p:cNvGrpSpPr/>
          <p:nvPr/>
        </p:nvGrpSpPr>
        <p:grpSpPr>
          <a:xfrm rot="3945801">
            <a:off x="16025140" y="-2154068"/>
            <a:ext cx="4776403" cy="5557996"/>
            <a:chOff x="0" y="0"/>
            <a:chExt cx="6985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Freeform 37"/>
          <p:cNvSpPr/>
          <p:nvPr/>
        </p:nvSpPr>
        <p:spPr>
          <a:xfrm>
            <a:off x="117930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5976927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761732" y="3224564"/>
            <a:ext cx="6039059" cy="133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Envolvimento Financeiro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61732" y="5168993"/>
            <a:ext cx="10710224" cy="2678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47"/>
              </a:lnSpc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modelo de parceriaproposto implica um apoio financeiro global de  k€ mediante empréstimo ou antecipação de comissões às empresas fundadoras da</a:t>
            </a:r>
            <a:r>
              <a:rPr lang="en-US" sz="2343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Bee.Do Insurance Group</a:t>
            </a: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  <a:p>
            <a:pPr algn="just">
              <a:lnSpc>
                <a:spcPts val="2647"/>
              </a:lnSpc>
            </a:pPr>
            <a:endParaRPr lang="en-US" sz="2343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just">
              <a:lnSpc>
                <a:spcPts val="2647"/>
              </a:lnSpc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amortização do valor adiantado materializar-se-á mediante ainclusão novos parceiros na rede ou, numa perspetiva de mais médioprazo, no descontosobre novos negócios.</a:t>
            </a:r>
          </a:p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endParaRPr lang="en-US" sz="2343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2761732" y="2296241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4748306" y="-1078122"/>
            <a:ext cx="10994424" cy="12793512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6653894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5986264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396599" y="6214477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396599" y="2917734"/>
            <a:ext cx="6211332" cy="140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Plano financeiro e de negócio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96599" y="4814176"/>
            <a:ext cx="7421896" cy="101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r>
              <a:rPr lang="en-US" sz="2343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Para uma melhor apreciação do projeto anexamos informação financeira e económica que consideramos relevante para o efeito.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583325" y="1203834"/>
            <a:ext cx="4556554" cy="3317308"/>
            <a:chOff x="0" y="0"/>
            <a:chExt cx="6075405" cy="4423077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/>
            <a:srcRect l="4214" r="4214"/>
            <a:stretch>
              <a:fillRect/>
            </a:stretch>
          </p:blipFill>
          <p:spPr>
            <a:xfrm>
              <a:off x="0" y="0"/>
              <a:ext cx="6075405" cy="4423077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16265478" y="1203834"/>
            <a:ext cx="1436473" cy="3317308"/>
            <a:chOff x="0" y="0"/>
            <a:chExt cx="1915297" cy="4423077"/>
          </a:xfrm>
        </p:grpSpPr>
        <p:sp>
          <p:nvSpPr>
            <p:cNvPr id="35" name="AutoShape 35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1C828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583325" y="4618208"/>
            <a:ext cx="6118625" cy="4815226"/>
            <a:chOff x="0" y="0"/>
            <a:chExt cx="8158167" cy="6420301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5"/>
            <a:srcRect l="7643" r="7643"/>
            <a:stretch>
              <a:fillRect/>
            </a:stretch>
          </p:blipFill>
          <p:spPr>
            <a:xfrm>
              <a:off x="0" y="0"/>
              <a:ext cx="8158167" cy="6420301"/>
            </a:xfrm>
            <a:prstGeom prst="rect">
              <a:avLst/>
            </a:prstGeom>
          </p:spPr>
        </p:pic>
      </p:grpSp>
      <p:grpSp>
        <p:nvGrpSpPr>
          <p:cNvPr id="38" name="Group 38"/>
          <p:cNvGrpSpPr/>
          <p:nvPr/>
        </p:nvGrpSpPr>
        <p:grpSpPr>
          <a:xfrm rot="-5400000">
            <a:off x="8281242" y="9266993"/>
            <a:ext cx="6604167" cy="332882"/>
            <a:chOff x="0" y="0"/>
            <a:chExt cx="1739369" cy="876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39369" cy="87673"/>
            </a:xfrm>
            <a:custGeom>
              <a:avLst/>
              <a:gdLst/>
              <a:ahLst/>
              <a:cxnLst/>
              <a:rect l="l" t="t" r="r" b="b"/>
              <a:pathLst>
                <a:path w="1739369" h="87673">
                  <a:moveTo>
                    <a:pt x="0" y="0"/>
                  </a:moveTo>
                  <a:lnTo>
                    <a:pt x="1739369" y="0"/>
                  </a:lnTo>
                  <a:lnTo>
                    <a:pt x="1739369" y="87673"/>
                  </a:lnTo>
                  <a:lnTo>
                    <a:pt x="0" y="87673"/>
                  </a:lnTo>
                  <a:close/>
                </a:path>
              </a:pathLst>
            </a:custGeom>
            <a:solidFill>
              <a:srgbClr val="F1C828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739369" cy="11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Personalizados</PresentationFormat>
  <Paragraphs>116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5" baseType="lpstr">
      <vt:lpstr>Gotham Bold</vt:lpstr>
      <vt:lpstr>Arial</vt:lpstr>
      <vt:lpstr>Calibri</vt:lpstr>
      <vt:lpstr>Gotham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BeeDo_Business Plan_PT</dc:title>
  <cp:lastModifiedBy>Antonio Horta Salvo</cp:lastModifiedBy>
  <cp:revision>1</cp:revision>
  <dcterms:created xsi:type="dcterms:W3CDTF">2006-08-16T00:00:00Z</dcterms:created>
  <dcterms:modified xsi:type="dcterms:W3CDTF">2025-02-07T16:53:14Z</dcterms:modified>
  <dc:identifier>DAGb0_v1GQA</dc:identifier>
</cp:coreProperties>
</file>